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3" r:id="rId1"/>
  </p:sldMasterIdLst>
  <p:notesMasterIdLst>
    <p:notesMasterId r:id="rId20"/>
  </p:notesMasterIdLst>
  <p:sldIdLst>
    <p:sldId id="256" r:id="rId2"/>
    <p:sldId id="269" r:id="rId3"/>
    <p:sldId id="265" r:id="rId4"/>
    <p:sldId id="270" r:id="rId5"/>
    <p:sldId id="274" r:id="rId6"/>
    <p:sldId id="273" r:id="rId7"/>
    <p:sldId id="279" r:id="rId8"/>
    <p:sldId id="278" r:id="rId9"/>
    <p:sldId id="275" r:id="rId10"/>
    <p:sldId id="272" r:id="rId11"/>
    <p:sldId id="282" r:id="rId12"/>
    <p:sldId id="267" r:id="rId13"/>
    <p:sldId id="280" r:id="rId14"/>
    <p:sldId id="281" r:id="rId15"/>
    <p:sldId id="276" r:id="rId16"/>
    <p:sldId id="283" r:id="rId17"/>
    <p:sldId id="284" r:id="rId18"/>
    <p:sldId id="285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4660"/>
  </p:normalViewPr>
  <p:slideViewPr>
    <p:cSldViewPr snapToGrid="0">
      <p:cViewPr varScale="1">
        <p:scale>
          <a:sx n="68" d="100"/>
          <a:sy n="68" d="100"/>
        </p:scale>
        <p:origin x="81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AD3C37-3D67-40C4-A4F6-21812B6D8749}" type="datetimeFigureOut">
              <a:rPr lang="en-US" smtClean="0"/>
              <a:t>3/3/2020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2868B1-0B5E-4A78-B304-FE69F0FFBB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3211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-flair.training/blogs/pig-architecture/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2868B1-0B5E-4A78-B304-FE69F0FFBBE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1724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2868B1-0B5E-4A78-B304-FE69F0FFBBE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3960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@</a:t>
            </a:r>
            <a:r>
              <a:rPr lang="en-US" dirty="0" err="1"/>
              <a:t>Refered</a:t>
            </a:r>
            <a:r>
              <a:rPr lang="en-US" dirty="0"/>
              <a:t> :</a:t>
            </a:r>
            <a:r>
              <a:rPr lang="en-US" dirty="0">
                <a:hlinkClick r:id="rId3"/>
              </a:rPr>
              <a:t>https://data-</a:t>
            </a:r>
            <a:r>
              <a:rPr lang="en-US" dirty="0" err="1">
                <a:hlinkClick r:id="rId3"/>
              </a:rPr>
              <a:t>flair.training</a:t>
            </a:r>
            <a:r>
              <a:rPr lang="en-US" dirty="0">
                <a:hlinkClick r:id="rId3"/>
              </a:rPr>
              <a:t>/blogs/pig-architecture/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2868B1-0B5E-4A78-B304-FE69F0FFBBE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3196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2868B1-0B5E-4A78-B304-FE69F0FFBBE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06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2868B1-0B5E-4A78-B304-FE69F0FFBBE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9439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2868B1-0B5E-4A78-B304-FE69F0FFBBE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7274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2868B1-0B5E-4A78-B304-FE69F0FFBBE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4090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C32D0-A8D8-42AD-A80B-7BF7FF123DB7}" type="datetime1">
              <a:rPr lang="en-US" smtClean="0"/>
              <a:t>3/3/2020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D0DB17ED-9CD3-4BDD-B0A6-706A0A59F8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4340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416AE5-BD7A-49DA-88CE-8CEC1766D313}" type="datetime1">
              <a:rPr lang="en-US" smtClean="0"/>
              <a:t>3/3/2020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B17ED-9CD3-4BDD-B0A6-706A0A59F8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1752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6F77B-8CF9-4D2F-9474-13EAF16AD1B9}" type="datetime1">
              <a:rPr lang="en-US" smtClean="0"/>
              <a:t>3/3/2020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B17ED-9CD3-4BDD-B0A6-706A0A59F8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07381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87EBC-AD08-478D-A01C-9B638FE0EDBF}" type="datetime1">
              <a:rPr lang="en-US" smtClean="0"/>
              <a:t>3/3/2020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B17ED-9CD3-4BDD-B0A6-706A0A59F8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4979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CBFA5143-7226-49C2-8216-0059CD8540F1}" type="datetime1">
              <a:rPr lang="en-US" smtClean="0"/>
              <a:t>3/3/2020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D0DB17ED-9CD3-4BDD-B0A6-706A0A59F8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3688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52F14-2F17-487B-AF7E-56449FAFAAA6}" type="datetime1">
              <a:rPr lang="en-US" smtClean="0"/>
              <a:t>3/3/2020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B17ED-9CD3-4BDD-B0A6-706A0A59F8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2281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E67DF-F31D-4D9B-96F1-7BF0107C3FC0}" type="datetime1">
              <a:rPr lang="en-US" smtClean="0"/>
              <a:t>3/3/2020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B17ED-9CD3-4BDD-B0A6-706A0A59F8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2442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B450E-8443-462A-B7A1-90C21D547416}" type="datetime1">
              <a:rPr lang="en-US" smtClean="0"/>
              <a:t>3/3/2020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B17ED-9CD3-4BDD-B0A6-706A0A59F8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1521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74C52F-FBEB-4269-975C-16E0718BE431}" type="datetime1">
              <a:rPr lang="en-US" smtClean="0"/>
              <a:t>3/3/2020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B17ED-9CD3-4BDD-B0A6-706A0A59F8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2012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06C10C-F68E-42B8-96A2-B6377258C9E3}" type="datetime1">
              <a:rPr lang="en-US" smtClean="0"/>
              <a:t>3/3/2020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B17ED-9CD3-4BDD-B0A6-706A0A59F8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65278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539B6-F203-49BD-95CD-D9793DBFC4DE}" type="datetime1">
              <a:rPr lang="en-US" smtClean="0"/>
              <a:t>3/3/2020</a:t>
            </a:fld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B17ED-9CD3-4BDD-B0A6-706A0A59F8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5832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709FDD20-0363-482D-99D9-50AC6ABE9A4C}" type="datetime1">
              <a:rPr lang="en-US" smtClean="0"/>
              <a:t>3/3/2020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D0DB17ED-9CD3-4BDD-B0A6-706A0A59F8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464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4" r:id="rId1"/>
    <p:sldLayoutId id="2147483805" r:id="rId2"/>
    <p:sldLayoutId id="2147483806" r:id="rId3"/>
    <p:sldLayoutId id="2147483807" r:id="rId4"/>
    <p:sldLayoutId id="2147483808" r:id="rId5"/>
    <p:sldLayoutId id="2147483809" r:id="rId6"/>
    <p:sldLayoutId id="2147483810" r:id="rId7"/>
    <p:sldLayoutId id="2147483811" r:id="rId8"/>
    <p:sldLayoutId id="2147483812" r:id="rId9"/>
    <p:sldLayoutId id="2147483813" r:id="rId10"/>
    <p:sldLayoutId id="2147483814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5.jpe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openxmlformats.org/officeDocument/2006/relationships/image" Target="../media/image13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4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2.png"/><Relationship Id="rId4" Type="http://schemas.microsoft.com/office/2007/relationships/hdphoto" Target="../media/hdphoto2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2.png"/><Relationship Id="rId4" Type="http://schemas.microsoft.com/office/2007/relationships/hdphoto" Target="../media/hdphoto2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microsoft.com/office/2007/relationships/hdphoto" Target="../media/hdphoto2.wdp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hyperlink" Target="https://www.youtube.com/watch?v=GG-VRm6XnNk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tutorialspoint.com/apache_pig/" TargetMode="External"/><Relationship Id="rId5" Type="http://schemas.openxmlformats.org/officeDocument/2006/relationships/image" Target="../media/image2.png"/><Relationship Id="rId4" Type="http://schemas.microsoft.com/office/2007/relationships/hdphoto" Target="../media/hdphoto2.wdp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4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2.png"/><Relationship Id="rId4" Type="http://schemas.microsoft.com/office/2007/relationships/hdphoto" Target="../media/hdphoto2.wdp"/><Relationship Id="rId9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9A1D830-E73C-47A9-A534-323CEEFF5B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F69FBEC-4C47-4288-962D-3FC20C79F3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7EF8E1-27F0-4FA7-9EDE-A9C6259ED3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34654" y="702365"/>
            <a:ext cx="3896264" cy="3765666"/>
          </a:xfrm>
        </p:spPr>
        <p:txBody>
          <a:bodyPr anchor="b">
            <a:normAutofit/>
          </a:bodyPr>
          <a:lstStyle/>
          <a:p>
            <a:r>
              <a:rPr lang="en-US" sz="7200" b="1" dirty="0"/>
              <a:t>PRACTICE WITH PIG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913058-49CD-4630-A7C8-D6B6763CA3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34652" y="4389120"/>
            <a:ext cx="3867073" cy="1069848"/>
          </a:xfrm>
        </p:spPr>
        <p:txBody>
          <a:bodyPr>
            <a:normAutofit/>
          </a:bodyPr>
          <a:lstStyle/>
          <a:p>
            <a:r>
              <a:rPr lang="en-US" b="1"/>
              <a:t>Section -1 GROUP 3</a:t>
            </a:r>
          </a:p>
        </p:txBody>
      </p:sp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2385E145-63FB-4A68-9580-86BD6E9D10B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01" r="7069"/>
          <a:stretch/>
        </p:blipFill>
        <p:spPr>
          <a:xfrm>
            <a:off x="20" y="10"/>
            <a:ext cx="6901088" cy="685799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54F6FC82-E588-4DA0-8096-0C3BD54F17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4" y="6229681"/>
            <a:ext cx="457200" cy="457200"/>
            <a:chOff x="11361456" y="6195813"/>
            <a:chExt cx="548640" cy="54864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E8898E90-044F-45FF-8B4D-CE0F6A630A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923BF161-A852-4DA5-BB4C-2DFC336B77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9A63EB-5795-4EA6-8352-CCE082B4D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B17ED-9CD3-4BDD-B0A6-706A0A59F84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6033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464119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601952"/>
            <a:ext cx="10222992" cy="1385874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2038655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61B87D-7F2A-4AB0-934F-1C4B55A374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9483" y="1671613"/>
            <a:ext cx="9988765" cy="422361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Installation, executing, grunt shell.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9B7FFA5-14CB-4A4F-9BCC-CA3AA5D9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4E48745-7512-4EC2-9E20-9092D121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6146" name="Picture 2" descr="Image result for cloudera hadoop icon">
            <a:extLst>
              <a:ext uri="{FF2B5EF4-FFF2-40B4-BE49-F238E27FC236}">
                <a16:creationId xmlns:a16="http://schemas.microsoft.com/office/drawing/2014/main" id="{DC1B1F0C-489F-4D83-85FF-4F34FEFA419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1825" y="2946878"/>
            <a:ext cx="2447779" cy="2447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Image result for cloudera hadoop terminal">
            <a:extLst>
              <a:ext uri="{FF2B5EF4-FFF2-40B4-BE49-F238E27FC236}">
                <a16:creationId xmlns:a16="http://schemas.microsoft.com/office/drawing/2014/main" id="{EAFD0987-011B-402A-99FC-0ACB496E03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3972" y="2946878"/>
            <a:ext cx="4992339" cy="2447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3A9E8A-B29E-473B-8583-129244E8D4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B17ED-9CD3-4BDD-B0A6-706A0A59F84C}" type="slidenum">
              <a:rPr lang="en-US" smtClean="0"/>
              <a:t>10</a:t>
            </a:fld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E7883D1-E41A-4F4C-9836-C5543B539DA8}"/>
              </a:ext>
            </a:extLst>
          </p:cNvPr>
          <p:cNvSpPr txBox="1"/>
          <p:nvPr/>
        </p:nvSpPr>
        <p:spPr>
          <a:xfrm>
            <a:off x="7653742" y="6237799"/>
            <a:ext cx="36120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Vijaya Raja Mayuri Akula</a:t>
            </a:r>
          </a:p>
        </p:txBody>
      </p:sp>
    </p:spTree>
    <p:extLst>
      <p:ext uri="{BB962C8B-B14F-4D97-AF65-F5344CB8AC3E}">
        <p14:creationId xmlns:p14="http://schemas.microsoft.com/office/powerpoint/2010/main" val="3329488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464119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601952"/>
            <a:ext cx="10222992" cy="1385874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2038655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61B87D-7F2A-4AB0-934F-1C4B55A374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2038654"/>
            <a:ext cx="10058400" cy="55321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r>
              <a:rPr lang="en-US" dirty="0"/>
              <a:t>Pig Latin Data Model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917612-1C79-4369-ACA6-30F6E74257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320412"/>
            <a:ext cx="10058400" cy="38517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Data Model Types:</a:t>
            </a:r>
          </a:p>
          <a:p>
            <a:pPr marL="0" indent="0">
              <a:buNone/>
            </a:pPr>
            <a:endParaRPr lang="en-US" sz="240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/>
              <a:t>Atom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/>
              <a:t>Tuple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/>
              <a:t>Bag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/>
              <a:t>Map</a:t>
            </a:r>
          </a:p>
          <a:p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9B7FFA5-14CB-4A4F-9BCC-CA3AA5D9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4E48745-7512-4EC2-9E20-9092D121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A7F5B6-6A1E-49D4-82AE-69B66F73E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B17ED-9CD3-4BDD-B0A6-706A0A59F84C}" type="slidenum">
              <a:rPr lang="en-US" smtClean="0"/>
              <a:t>11</a:t>
            </a:fld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B37558A-0E6A-490E-A616-ABBDB3AAA926}"/>
              </a:ext>
            </a:extLst>
          </p:cNvPr>
          <p:cNvSpPr txBox="1"/>
          <p:nvPr/>
        </p:nvSpPr>
        <p:spPr>
          <a:xfrm>
            <a:off x="7653742" y="6237799"/>
            <a:ext cx="36120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Vijaya Raja Mayuri Akula</a:t>
            </a:r>
          </a:p>
        </p:txBody>
      </p:sp>
    </p:spTree>
    <p:extLst>
      <p:ext uri="{BB962C8B-B14F-4D97-AF65-F5344CB8AC3E}">
        <p14:creationId xmlns:p14="http://schemas.microsoft.com/office/powerpoint/2010/main" val="7993385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464119"/>
            <a:ext cx="10222992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601952"/>
            <a:ext cx="10222992" cy="1385874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2038655"/>
            <a:ext cx="10222992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61B87D-7F2A-4AB0-934F-1C4B55A374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1008922"/>
            <a:ext cx="10058400" cy="1085054"/>
          </a:xfrm>
        </p:spPr>
        <p:txBody>
          <a:bodyPr>
            <a:normAutofit fontScale="90000"/>
          </a:bodyPr>
          <a:lstStyle/>
          <a:p>
            <a:r>
              <a:rPr lang="en-US" dirty="0"/>
              <a:t>Pig operators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917612-1C79-4369-ACA6-30F6E74257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320413"/>
            <a:ext cx="10058400" cy="2532942"/>
          </a:xfrm>
        </p:spPr>
        <p:txBody>
          <a:bodyPr>
            <a:normAutofit/>
          </a:bodyPr>
          <a:lstStyle/>
          <a:p>
            <a:r>
              <a:rPr lang="en-US" sz="2400" b="1" dirty="0"/>
              <a:t>LOAD</a:t>
            </a:r>
            <a:r>
              <a:rPr lang="en-US" sz="2400" dirty="0"/>
              <a:t>: Load data from the local file systems or HDFS storage into pig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9B7FFA5-14CB-4A4F-9BCC-CA3AA5D9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5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4E48745-7512-4EC2-9E20-9092D121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BC8BC7E-B8F7-4118-93FD-10D24FD86E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135" y="2774826"/>
            <a:ext cx="9745517" cy="693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10F9230-3F5A-4B8C-8420-5FD875B72F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135" y="3705009"/>
            <a:ext cx="9767648" cy="561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46DEF4A-9A62-47AA-A438-C556524C940F}"/>
              </a:ext>
            </a:extLst>
          </p:cNvPr>
          <p:cNvSpPr txBox="1"/>
          <p:nvPr/>
        </p:nvSpPr>
        <p:spPr>
          <a:xfrm>
            <a:off x="1229404" y="4266676"/>
            <a:ext cx="97676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b="1" dirty="0"/>
              <a:t>ORDER BY: </a:t>
            </a:r>
            <a:r>
              <a:rPr lang="en-US" sz="2400" dirty="0"/>
              <a:t>Order By is used to sort a relation in ascending or descending order using ASC and DESC keywords.</a:t>
            </a:r>
          </a:p>
        </p:txBody>
      </p:sp>
      <p:pic>
        <p:nvPicPr>
          <p:cNvPr id="1030" name="Picture 6" descr="orderby1">
            <a:extLst>
              <a:ext uri="{FF2B5EF4-FFF2-40B4-BE49-F238E27FC236}">
                <a16:creationId xmlns:a16="http://schemas.microsoft.com/office/drawing/2014/main" id="{9B72C38D-C3ED-4CB2-B9CD-DC96A573A7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135" y="5156412"/>
            <a:ext cx="9069569" cy="989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21D66A-E145-4678-B78D-6971AFA2E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B17ED-9CD3-4BDD-B0A6-706A0A59F84C}" type="slidenum">
              <a:rPr lang="en-US" smtClean="0"/>
              <a:t>12</a:t>
            </a:fld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623ACDB-C8F8-4DBA-92B1-397577A5C9CF}"/>
              </a:ext>
            </a:extLst>
          </p:cNvPr>
          <p:cNvSpPr txBox="1"/>
          <p:nvPr/>
        </p:nvSpPr>
        <p:spPr>
          <a:xfrm>
            <a:off x="7653742" y="6237799"/>
            <a:ext cx="36120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Vijaya Raja Mayuri Akula</a:t>
            </a:r>
          </a:p>
        </p:txBody>
      </p:sp>
    </p:spTree>
    <p:extLst>
      <p:ext uri="{BB962C8B-B14F-4D97-AF65-F5344CB8AC3E}">
        <p14:creationId xmlns:p14="http://schemas.microsoft.com/office/powerpoint/2010/main" val="40915632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464119"/>
            <a:ext cx="10222992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601952"/>
            <a:ext cx="10222992" cy="1385874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2038655"/>
            <a:ext cx="10222992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61B87D-7F2A-4AB0-934F-1C4B55A374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1008922"/>
            <a:ext cx="10058400" cy="1085054"/>
          </a:xfrm>
        </p:spPr>
        <p:txBody>
          <a:bodyPr>
            <a:normAutofit fontScale="90000"/>
          </a:bodyPr>
          <a:lstStyle/>
          <a:p>
            <a:r>
              <a:rPr lang="en-US" dirty="0"/>
              <a:t>Pig operators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917612-1C79-4369-ACA6-30F6E74257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320413"/>
            <a:ext cx="10058400" cy="2532942"/>
          </a:xfrm>
        </p:spPr>
        <p:txBody>
          <a:bodyPr>
            <a:normAutofit/>
          </a:bodyPr>
          <a:lstStyle/>
          <a:p>
            <a:r>
              <a:rPr lang="en-US" sz="2400" b="1" dirty="0"/>
              <a:t>FOREACH:</a:t>
            </a:r>
            <a:endParaRPr lang="en-US" sz="2400" dirty="0"/>
          </a:p>
          <a:p>
            <a:pPr marL="0" indent="0">
              <a:buNone/>
            </a:pPr>
            <a:r>
              <a:rPr lang="en-US" sz="2400" dirty="0"/>
              <a:t> Use FOREACH-GENERATE operation to work with columns of data.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9B7FFA5-14CB-4A4F-9BCC-CA3AA5D9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5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4E48745-7512-4EC2-9E20-9092D121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6DEF4A-9A62-47AA-A438-C556524C940F}"/>
              </a:ext>
            </a:extLst>
          </p:cNvPr>
          <p:cNvSpPr txBox="1"/>
          <p:nvPr/>
        </p:nvSpPr>
        <p:spPr>
          <a:xfrm>
            <a:off x="1132398" y="3948301"/>
            <a:ext cx="992720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b="1" dirty="0"/>
              <a:t>JOIN:</a:t>
            </a:r>
            <a:endParaRPr lang="en-US" sz="2400" dirty="0"/>
          </a:p>
          <a:p>
            <a:br>
              <a:rPr lang="en-US" sz="2400" dirty="0"/>
            </a:br>
            <a:r>
              <a:rPr lang="en-US" sz="2400" dirty="0"/>
              <a:t>JOIN operator is used to perform an inner, equijoin join of two or more relations based on common field values.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02FB55-8622-4114-8753-85CCCD6B70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94949" y="3248025"/>
            <a:ext cx="8811064" cy="55749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0711224-36B3-411C-B591-B4ED1B5F6D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94949" y="5674926"/>
            <a:ext cx="7858125" cy="581122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E5550A0-6891-4373-A8BA-98F7DB568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B17ED-9CD3-4BDD-B0A6-706A0A59F84C}" type="slidenum">
              <a:rPr lang="en-US" smtClean="0"/>
              <a:t>13</a:t>
            </a:fld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95619BE-138A-424B-BA6E-5EEA579390F2}"/>
              </a:ext>
            </a:extLst>
          </p:cNvPr>
          <p:cNvSpPr txBox="1"/>
          <p:nvPr/>
        </p:nvSpPr>
        <p:spPr>
          <a:xfrm>
            <a:off x="7653742" y="6237799"/>
            <a:ext cx="36120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Vijaya Raja Mayuri Akula</a:t>
            </a:r>
          </a:p>
        </p:txBody>
      </p:sp>
    </p:spTree>
    <p:extLst>
      <p:ext uri="{BB962C8B-B14F-4D97-AF65-F5344CB8AC3E}">
        <p14:creationId xmlns:p14="http://schemas.microsoft.com/office/powerpoint/2010/main" val="28495882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464119"/>
            <a:ext cx="10222992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601952"/>
            <a:ext cx="10222992" cy="1385874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2038655"/>
            <a:ext cx="10222992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61B87D-7F2A-4AB0-934F-1C4B55A374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1008922"/>
            <a:ext cx="10058400" cy="1085054"/>
          </a:xfrm>
        </p:spPr>
        <p:txBody>
          <a:bodyPr>
            <a:normAutofit fontScale="90000"/>
          </a:bodyPr>
          <a:lstStyle/>
          <a:p>
            <a:r>
              <a:rPr lang="en-US" dirty="0"/>
              <a:t>Pig operators</a:t>
            </a:r>
            <a:br>
              <a:rPr lang="en-US" dirty="0"/>
            </a:br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9B7FFA5-14CB-4A4F-9BCC-CA3AA5D9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5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4E48745-7512-4EC2-9E20-9092D121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F95A58E-F976-4931-9D64-FB27BC21ECFD}"/>
              </a:ext>
            </a:extLst>
          </p:cNvPr>
          <p:cNvSpPr/>
          <p:nvPr/>
        </p:nvSpPr>
        <p:spPr>
          <a:xfrm>
            <a:off x="1322362" y="3026337"/>
            <a:ext cx="53672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Dumps or displays results to screen..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F6DCDAD-5BFE-49F8-9E27-CD10918D45F6}"/>
              </a:ext>
            </a:extLst>
          </p:cNvPr>
          <p:cNvSpPr/>
          <p:nvPr/>
        </p:nvSpPr>
        <p:spPr>
          <a:xfrm>
            <a:off x="1322362" y="2419269"/>
            <a:ext cx="6096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b="1" dirty="0"/>
              <a:t>DUMP</a:t>
            </a:r>
          </a:p>
          <a:p>
            <a:endParaRPr lang="en-US" dirty="0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00E44E61-BF51-4897-BB04-7E2E76C48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B17ED-9CD3-4BDD-B0A6-706A0A59F84C}" type="slidenum">
              <a:rPr lang="en-US" smtClean="0"/>
              <a:t>14</a:t>
            </a:fld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DD31416-E77F-4966-B166-9590B56E2E71}"/>
              </a:ext>
            </a:extLst>
          </p:cNvPr>
          <p:cNvSpPr txBox="1"/>
          <p:nvPr/>
        </p:nvSpPr>
        <p:spPr>
          <a:xfrm>
            <a:off x="7653742" y="6237799"/>
            <a:ext cx="36120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Vijaya Raja Mayuri Akula</a:t>
            </a:r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1DF8075D-40B6-4637-9673-E1607C5840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22362" y="3790981"/>
            <a:ext cx="9366282" cy="461665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vert="horz" wrap="none" lIns="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LOAD 'student' AS (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</a:rPr>
              <a:t>name:chararray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,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</a:rPr>
              <a:t>age:int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,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</a:rPr>
              <a:t>gpa:float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); DUMP A; </a:t>
            </a:r>
          </a:p>
        </p:txBody>
      </p:sp>
    </p:spTree>
    <p:extLst>
      <p:ext uri="{BB962C8B-B14F-4D97-AF65-F5344CB8AC3E}">
        <p14:creationId xmlns:p14="http://schemas.microsoft.com/office/powerpoint/2010/main" val="39588605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3" descr="A close up of a sign&#10;&#10;Description automatically generated">
            <a:extLst>
              <a:ext uri="{FF2B5EF4-FFF2-40B4-BE49-F238E27FC236}">
                <a16:creationId xmlns:a16="http://schemas.microsoft.com/office/drawing/2014/main" id="{7E24468C-C15D-44F0-BDBC-AA703511E6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4396" y="199383"/>
            <a:ext cx="8032650" cy="5808224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501119-4CDE-4F3A-80AF-D5C3D519A7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B17ED-9CD3-4BDD-B0A6-706A0A59F84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9949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464119"/>
            <a:ext cx="10222992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601952"/>
            <a:ext cx="10222992" cy="1385874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2038655"/>
            <a:ext cx="10222992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61B87D-7F2A-4AB0-934F-1C4B55A374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1008922"/>
            <a:ext cx="10058400" cy="1085054"/>
          </a:xfrm>
        </p:spPr>
        <p:txBody>
          <a:bodyPr>
            <a:normAutofit fontScale="90000"/>
          </a:bodyPr>
          <a:lstStyle/>
          <a:p>
            <a:r>
              <a:rPr lang="en-US" dirty="0"/>
              <a:t>REFERENCES</a:t>
            </a:r>
            <a:br>
              <a:rPr lang="en-US" dirty="0"/>
            </a:br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9B7FFA5-14CB-4A4F-9BCC-CA3AA5D9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5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4E48745-7512-4EC2-9E20-9092D121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706BB7-1B1A-4E5A-8198-834680EC852E}"/>
              </a:ext>
            </a:extLst>
          </p:cNvPr>
          <p:cNvSpPr txBox="1"/>
          <p:nvPr/>
        </p:nvSpPr>
        <p:spPr>
          <a:xfrm>
            <a:off x="1069848" y="3156428"/>
            <a:ext cx="106063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hlinkClick r:id="rId6"/>
              </a:rPr>
              <a:t>https://www.tutorialspoint.com/apache_pig/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hlinkClick r:id="rId7"/>
              </a:rPr>
              <a:t>https://www.youtube.com/watch?v=GG-VRm6XnNk</a:t>
            </a:r>
            <a:endParaRPr lang="en-US" sz="2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3B3E9C-01A3-47B5-9D1F-BE545E80FA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B17ED-9CD3-4BDD-B0A6-706A0A59F84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1008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8">
            <a:extLst>
              <a:ext uri="{FF2B5EF4-FFF2-40B4-BE49-F238E27FC236}">
                <a16:creationId xmlns:a16="http://schemas.microsoft.com/office/drawing/2014/main" id="{EE6C75A5-F4B8-415F-B4EA-A9AD45087E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D9CC178-C06A-480F-AAFC-127638C298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77235C6D-8D65-4BC6-AE0E-523AB3C8D5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18" name="Rectangle 12">
            <a:extLst>
              <a:ext uri="{FF2B5EF4-FFF2-40B4-BE49-F238E27FC236}">
                <a16:creationId xmlns:a16="http://schemas.microsoft.com/office/drawing/2014/main" id="{AE20707D-5841-41A3-B3F5-FD5979CAE6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572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9F05012-3070-48EC-BC58-E908A8D70B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999"/>
          </a:xfrm>
          <a:prstGeom prst="rect">
            <a:avLst/>
          </a:prstGeom>
          <a:blipFill dpi="0" rotWithShape="1">
            <a:blip r:embed="rId4">
              <a:alphaModFix amt="5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DF8212-6D8E-4120-AC30-A8FC8C66862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3865" r="1" b="5315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33EAD004-AB0B-4352-9991-A040EA93DF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631969-1A07-4306-92A1-5BD4F08C66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B17ED-9CD3-4BDD-B0A6-706A0A59F84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603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FD274DF-51C8-4494-8C51-1A00846804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4C4484-6168-474F-89D8-C4196F55B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B17ED-9CD3-4BDD-B0A6-706A0A59F84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0179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BC3FF-9802-43D5-8606-D42B232AD2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9436" y="484632"/>
            <a:ext cx="9478812" cy="1119085"/>
          </a:xfrm>
        </p:spPr>
        <p:txBody>
          <a:bodyPr/>
          <a:lstStyle/>
          <a:p>
            <a:pPr algn="ctr"/>
            <a:r>
              <a:rPr lang="en-US" dirty="0"/>
              <a:t>Team Slide</a:t>
            </a:r>
          </a:p>
        </p:txBody>
      </p:sp>
      <p:pic>
        <p:nvPicPr>
          <p:cNvPr id="5" name="Content Placeholder 4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3133C6DF-01E8-4029-8C6D-93A651068C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925" y="2119143"/>
            <a:ext cx="2869300" cy="3636791"/>
          </a:xfrm>
        </p:spPr>
      </p:pic>
      <p:pic>
        <p:nvPicPr>
          <p:cNvPr id="9" name="Picture 8" descr="A person standing in front of a building&#10;&#10;Description automatically generated">
            <a:extLst>
              <a:ext uri="{FF2B5EF4-FFF2-40B4-BE49-F238E27FC236}">
                <a16:creationId xmlns:a16="http://schemas.microsoft.com/office/drawing/2014/main" id="{5D51A704-545D-4DCE-ACBC-877D99B46A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5832" y="2119143"/>
            <a:ext cx="3179539" cy="363678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0FAE196-200F-4CA0-B4CA-AF0B3BC2B0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57588" y="2119142"/>
            <a:ext cx="3536306" cy="363678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C3F44C9-E972-483A-A7DA-393C3BA4D792}"/>
              </a:ext>
            </a:extLst>
          </p:cNvPr>
          <p:cNvSpPr txBox="1"/>
          <p:nvPr/>
        </p:nvSpPr>
        <p:spPr>
          <a:xfrm flipH="1">
            <a:off x="1649436" y="6004036"/>
            <a:ext cx="1895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Sneha Ojha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B9FF9D-D1C5-481F-B142-AB0BC07917B1}"/>
              </a:ext>
            </a:extLst>
          </p:cNvPr>
          <p:cNvSpPr txBox="1"/>
          <p:nvPr/>
        </p:nvSpPr>
        <p:spPr>
          <a:xfrm>
            <a:off x="4247790" y="6004036"/>
            <a:ext cx="42156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Vijaya Raja Mayuri Akula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CB11D8D-2746-41CA-B40B-209BCA9B28EA}"/>
              </a:ext>
            </a:extLst>
          </p:cNvPr>
          <p:cNvSpPr txBox="1"/>
          <p:nvPr/>
        </p:nvSpPr>
        <p:spPr>
          <a:xfrm flipH="1">
            <a:off x="8357588" y="5973258"/>
            <a:ext cx="31779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/>
              <a:t>Lahari</a:t>
            </a:r>
            <a:r>
              <a:rPr lang="en-US" sz="2400" b="1" dirty="0"/>
              <a:t> </a:t>
            </a:r>
            <a:r>
              <a:rPr lang="en-US" sz="2000" b="1" dirty="0"/>
              <a:t> </a:t>
            </a:r>
            <a:r>
              <a:rPr lang="en-US" sz="2400" b="1" dirty="0" err="1"/>
              <a:t>Thamatam</a:t>
            </a:r>
            <a:endParaRPr lang="en-US" sz="2400" b="1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E7D9FFE8-1804-48B1-906A-EFF849334D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B17ED-9CD3-4BDD-B0A6-706A0A59F84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2858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464119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601952"/>
            <a:ext cx="10222992" cy="1385874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2038655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61B87D-7F2A-4AB0-934F-1C4B55A374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>
            <a:normAutofit/>
          </a:bodyPr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917612-1C79-4369-ACA6-30F6E74257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9096" y="2521581"/>
            <a:ext cx="10058400" cy="3851787"/>
          </a:xfrm>
        </p:spPr>
        <p:txBody>
          <a:bodyPr>
            <a:normAutofit/>
          </a:bodyPr>
          <a:lstStyle/>
          <a:p>
            <a:r>
              <a:rPr lang="en-US" sz="2400" dirty="0"/>
              <a:t>What is Apache Pig?</a:t>
            </a:r>
          </a:p>
          <a:p>
            <a:r>
              <a:rPr lang="en-US" sz="2400" dirty="0"/>
              <a:t>Importance of Apache Pig?</a:t>
            </a:r>
          </a:p>
          <a:p>
            <a:r>
              <a:rPr lang="en-US" sz="2400" dirty="0"/>
              <a:t>Features of Pig</a:t>
            </a:r>
          </a:p>
          <a:p>
            <a:r>
              <a:rPr lang="en-US" sz="2400" dirty="0"/>
              <a:t>Pig Architecture</a:t>
            </a:r>
          </a:p>
          <a:p>
            <a:r>
              <a:rPr lang="en-US" sz="2400" dirty="0"/>
              <a:t>Installation, executing, grunt shell.</a:t>
            </a:r>
          </a:p>
          <a:p>
            <a:r>
              <a:rPr lang="en-US" sz="2400" dirty="0"/>
              <a:t>Pig Datatypes and Pig operators.</a:t>
            </a:r>
          </a:p>
          <a:p>
            <a:r>
              <a:rPr lang="en-US" sz="2400" dirty="0"/>
              <a:t>Demo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9B7FFA5-14CB-4A4F-9BCC-CA3AA5D9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4E48745-7512-4EC2-9E20-9092D121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FD4604-7801-4480-8A3C-3F12D021E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B17ED-9CD3-4BDD-B0A6-706A0A59F84C}" type="slidenum">
              <a:rPr lang="en-US" smtClean="0"/>
              <a:t>3</a:t>
            </a:fld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45D5310-3630-4532-8BA5-3EBC6A5AEE42}"/>
              </a:ext>
            </a:extLst>
          </p:cNvPr>
          <p:cNvSpPr txBox="1"/>
          <p:nvPr/>
        </p:nvSpPr>
        <p:spPr>
          <a:xfrm flipH="1">
            <a:off x="8856315" y="6256048"/>
            <a:ext cx="1895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Sneha Ojha </a:t>
            </a:r>
          </a:p>
        </p:txBody>
      </p:sp>
    </p:spTree>
    <p:extLst>
      <p:ext uri="{BB962C8B-B14F-4D97-AF65-F5344CB8AC3E}">
        <p14:creationId xmlns:p14="http://schemas.microsoft.com/office/powerpoint/2010/main" val="3574817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464119"/>
            <a:ext cx="10222992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601952"/>
            <a:ext cx="10222992" cy="1385874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2038655"/>
            <a:ext cx="10222992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61B87D-7F2A-4AB0-934F-1C4B55A374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4504" y="1987826"/>
            <a:ext cx="10143744" cy="106150"/>
          </a:xfrm>
        </p:spPr>
        <p:txBody>
          <a:bodyPr>
            <a:normAutofit fontScale="90000"/>
          </a:bodyPr>
          <a:lstStyle/>
          <a:p>
            <a:r>
              <a:rPr lang="en-US" dirty="0"/>
              <a:t>What is Apache Pig?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917612-1C79-4369-ACA6-30F6E74257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320412"/>
            <a:ext cx="10058400" cy="3851787"/>
          </a:xfrm>
        </p:spPr>
        <p:txBody>
          <a:bodyPr>
            <a:normAutofit/>
          </a:bodyPr>
          <a:lstStyle/>
          <a:p>
            <a:r>
              <a:rPr lang="en-US" sz="2400" dirty="0"/>
              <a:t>Apache Pig is a scripting platform to process and analyze larger datasets. Data manipulation operations can be done in Hadoop using Apache Pig.</a:t>
            </a:r>
          </a:p>
          <a:p>
            <a:r>
              <a:rPr lang="en-US" sz="2400" dirty="0"/>
              <a:t>Pig uses a high level language called Latin Pig.</a:t>
            </a:r>
          </a:p>
          <a:p>
            <a:r>
              <a:rPr lang="en-US" sz="2400" dirty="0"/>
              <a:t>Apache Pig is an abstraction over MapReduce.</a:t>
            </a:r>
          </a:p>
          <a:p>
            <a:r>
              <a:rPr lang="en-US" sz="2400" dirty="0"/>
              <a:t>Apache Pig uses Pig Engine to convert Latin Pig script input into MapReduce jobs.</a:t>
            </a:r>
          </a:p>
          <a:p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9B7FFA5-14CB-4A4F-9BCC-CA3AA5D9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5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4E48745-7512-4EC2-9E20-9092D121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162A9F-4B27-4680-A5B1-390CCF96F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B17ED-9CD3-4BDD-B0A6-706A0A59F84C}" type="slidenum">
              <a:rPr lang="en-US" smtClean="0"/>
              <a:t>4</a:t>
            </a:fld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4E8A548-73B1-471A-A8F8-3309232FC126}"/>
              </a:ext>
            </a:extLst>
          </p:cNvPr>
          <p:cNvSpPr txBox="1"/>
          <p:nvPr/>
        </p:nvSpPr>
        <p:spPr>
          <a:xfrm flipH="1">
            <a:off x="8856315" y="6256048"/>
            <a:ext cx="1895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Sneha Ojha </a:t>
            </a:r>
          </a:p>
        </p:txBody>
      </p:sp>
    </p:spTree>
    <p:extLst>
      <p:ext uri="{BB962C8B-B14F-4D97-AF65-F5344CB8AC3E}">
        <p14:creationId xmlns:p14="http://schemas.microsoft.com/office/powerpoint/2010/main" val="34571958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464119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601952"/>
            <a:ext cx="10222992" cy="1385874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2038655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61B87D-7F2A-4AB0-934F-1C4B55A374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2038654"/>
            <a:ext cx="10058400" cy="55321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r>
              <a:rPr lang="en-US" dirty="0"/>
              <a:t>Importance of Apache Pig?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917612-1C79-4369-ACA6-30F6E74257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320412"/>
            <a:ext cx="10058400" cy="38517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Few great features of Apache Pig are:</a:t>
            </a:r>
          </a:p>
          <a:p>
            <a:r>
              <a:rPr lang="en-US" sz="2400" b="1" dirty="0"/>
              <a:t>Set of operators: </a:t>
            </a:r>
            <a:r>
              <a:rPr lang="en-US" sz="2400" dirty="0"/>
              <a:t>join, sort, filer, etc.</a:t>
            </a:r>
          </a:p>
          <a:p>
            <a:r>
              <a:rPr lang="en-US" sz="2400" b="1" dirty="0"/>
              <a:t>Extensibility: </a:t>
            </a:r>
            <a:r>
              <a:rPr lang="en-US" sz="2400" dirty="0"/>
              <a:t>the existing operators allows users to develop their own functions to read, process, and write data.</a:t>
            </a:r>
          </a:p>
          <a:p>
            <a:r>
              <a:rPr lang="en-US" sz="2400" b="1" dirty="0"/>
              <a:t>User-defined functions: </a:t>
            </a:r>
            <a:r>
              <a:rPr lang="en-US" sz="2400" dirty="0"/>
              <a:t>it provides the facility to create user-defined functions in other programming language such as java and invoke.</a:t>
            </a:r>
          </a:p>
          <a:p>
            <a:r>
              <a:rPr lang="en-US" sz="2400" dirty="0"/>
              <a:t>It works with both </a:t>
            </a:r>
            <a:r>
              <a:rPr lang="en-US" sz="2400" b="1" dirty="0"/>
              <a:t>structured </a:t>
            </a:r>
            <a:r>
              <a:rPr lang="en-US" sz="2400" dirty="0"/>
              <a:t>as well as </a:t>
            </a:r>
            <a:r>
              <a:rPr lang="en-US" sz="2400" b="1" dirty="0"/>
              <a:t>unstructured</a:t>
            </a:r>
            <a:r>
              <a:rPr lang="en-US" sz="2400" dirty="0"/>
              <a:t> data</a:t>
            </a:r>
            <a:r>
              <a:rPr lang="en-US" dirty="0"/>
              <a:t>.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9B7FFA5-14CB-4A4F-9BCC-CA3AA5D9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4E48745-7512-4EC2-9E20-9092D121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3E0B45-2053-43E6-9301-7631310CD9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B17ED-9CD3-4BDD-B0A6-706A0A59F84C}" type="slidenum">
              <a:rPr lang="en-US" smtClean="0"/>
              <a:t>5</a:t>
            </a:fld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F0C7F3-DE6A-47DE-802D-6EB3B98B4D1F}"/>
              </a:ext>
            </a:extLst>
          </p:cNvPr>
          <p:cNvSpPr txBox="1"/>
          <p:nvPr/>
        </p:nvSpPr>
        <p:spPr>
          <a:xfrm flipH="1">
            <a:off x="8856315" y="6256048"/>
            <a:ext cx="1895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Sneha Ojha </a:t>
            </a:r>
          </a:p>
        </p:txBody>
      </p:sp>
    </p:spTree>
    <p:extLst>
      <p:ext uri="{BB962C8B-B14F-4D97-AF65-F5344CB8AC3E}">
        <p14:creationId xmlns:p14="http://schemas.microsoft.com/office/powerpoint/2010/main" val="29523887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464119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601952"/>
            <a:ext cx="10222992" cy="1385874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2038655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61B87D-7F2A-4AB0-934F-1C4B55A374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2038654"/>
            <a:ext cx="10058400" cy="55321"/>
          </a:xfrm>
        </p:spPr>
        <p:txBody>
          <a:bodyPr>
            <a:normAutofit fontScale="90000"/>
          </a:bodyPr>
          <a:lstStyle/>
          <a:p>
            <a:r>
              <a:rPr lang="en-US" dirty="0"/>
              <a:t>Apache pig vs map-reduce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9B7FFA5-14CB-4A4F-9BCC-CA3AA5D9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4E48745-7512-4EC2-9E20-9092D121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6250634-2C29-4738-B1ED-CCEB69E482F7}"/>
              </a:ext>
            </a:extLst>
          </p:cNvPr>
          <p:cNvSpPr txBox="1">
            <a:spLocks/>
          </p:cNvSpPr>
          <p:nvPr/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316EF78-CB6C-416A-952D-82CF7E1E816D}"/>
              </a:ext>
            </a:extLst>
          </p:cNvPr>
          <p:cNvSpPr txBox="1">
            <a:spLocks/>
          </p:cNvSpPr>
          <p:nvPr/>
        </p:nvSpPr>
        <p:spPr>
          <a:xfrm>
            <a:off x="1341120" y="2169006"/>
            <a:ext cx="4754880" cy="6400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>
                <a:solidFill>
                  <a:schemeClr val="accent1"/>
                </a:solidFill>
              </a:rPr>
              <a:t>Apache Pig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F4E394E0-021A-4C6F-A410-3FAA8F7D7F02}"/>
              </a:ext>
            </a:extLst>
          </p:cNvPr>
          <p:cNvSpPr txBox="1">
            <a:spLocks/>
          </p:cNvSpPr>
          <p:nvPr/>
        </p:nvSpPr>
        <p:spPr>
          <a:xfrm>
            <a:off x="1069848" y="2743200"/>
            <a:ext cx="4754880" cy="3291840"/>
          </a:xfrm>
          <a:prstGeom prst="rect">
            <a:avLst/>
          </a:prstGeom>
        </p:spPr>
        <p:txBody>
          <a:bodyPr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Join operation in Apache Pig is pretty simple.</a:t>
            </a:r>
          </a:p>
          <a:p>
            <a:r>
              <a:rPr lang="en-US" sz="2400" dirty="0"/>
              <a:t>New programmer with basic knowledge of SQL would work conveniently with Apache Pig.</a:t>
            </a:r>
          </a:p>
          <a:p>
            <a:r>
              <a:rPr lang="en-US" sz="2400" dirty="0"/>
              <a:t>Apache Pig uses multi-query approach which allows reducing the length of codes.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C8083EE7-8A38-4452-85AE-98140416D551}"/>
              </a:ext>
            </a:extLst>
          </p:cNvPr>
          <p:cNvSpPr txBox="1">
            <a:spLocks/>
          </p:cNvSpPr>
          <p:nvPr/>
        </p:nvSpPr>
        <p:spPr>
          <a:xfrm>
            <a:off x="6618380" y="2185415"/>
            <a:ext cx="4754880" cy="640080"/>
          </a:xfrm>
          <a:prstGeom prst="rect">
            <a:avLst/>
          </a:prstGeom>
        </p:spPr>
        <p:txBody>
          <a:bodyPr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>
                <a:solidFill>
                  <a:schemeClr val="accent1"/>
                </a:solidFill>
              </a:rPr>
              <a:t>MapReduce</a:t>
            </a:r>
          </a:p>
        </p:txBody>
      </p:sp>
      <p:sp>
        <p:nvSpPr>
          <p:cNvPr id="19" name="Content Placeholder 5">
            <a:extLst>
              <a:ext uri="{FF2B5EF4-FFF2-40B4-BE49-F238E27FC236}">
                <a16:creationId xmlns:a16="http://schemas.microsoft.com/office/drawing/2014/main" id="{3EDF676F-2FA6-452A-9210-763C50DC9A9C}"/>
              </a:ext>
            </a:extLst>
          </p:cNvPr>
          <p:cNvSpPr txBox="1">
            <a:spLocks/>
          </p:cNvSpPr>
          <p:nvPr/>
        </p:nvSpPr>
        <p:spPr>
          <a:xfrm>
            <a:off x="6364224" y="2743200"/>
            <a:ext cx="4754880" cy="3291840"/>
          </a:xfrm>
          <a:prstGeom prst="rect">
            <a:avLst/>
          </a:prstGeom>
        </p:spPr>
        <p:txBody>
          <a:bodyPr/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Join operation between dataset is quite difficult</a:t>
            </a:r>
          </a:p>
          <a:p>
            <a:r>
              <a:rPr lang="en-US" sz="2400" dirty="0"/>
              <a:t>Java is must to work with MapReduce.</a:t>
            </a:r>
          </a:p>
          <a:p>
            <a:r>
              <a:rPr lang="en-US" sz="2400" dirty="0"/>
              <a:t>MapReduce requires 20 times more number of task line.</a:t>
            </a:r>
          </a:p>
          <a:p>
            <a:pPr marL="0" indent="0">
              <a:buFont typeface="Wingdings" pitchFamily="2" charset="2"/>
              <a:buNone/>
            </a:pP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30C89B-E5D1-4BFA-98A7-6A73527AD8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B17ED-9CD3-4BDD-B0A6-706A0A59F84C}" type="slidenum">
              <a:rPr lang="en-US" smtClean="0"/>
              <a:t>6</a:t>
            </a:fld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05C3662-3127-485F-9893-9FA300889165}"/>
              </a:ext>
            </a:extLst>
          </p:cNvPr>
          <p:cNvSpPr txBox="1"/>
          <p:nvPr/>
        </p:nvSpPr>
        <p:spPr>
          <a:xfrm flipH="1">
            <a:off x="8856315" y="6256048"/>
            <a:ext cx="1895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Sneha Ojha </a:t>
            </a:r>
          </a:p>
        </p:txBody>
      </p:sp>
    </p:spTree>
    <p:extLst>
      <p:ext uri="{BB962C8B-B14F-4D97-AF65-F5344CB8AC3E}">
        <p14:creationId xmlns:p14="http://schemas.microsoft.com/office/powerpoint/2010/main" val="26418718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464119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601952"/>
            <a:ext cx="10222992" cy="1385874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2038655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61B87D-7F2A-4AB0-934F-1C4B55A374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2038654"/>
            <a:ext cx="10058400" cy="55321"/>
          </a:xfrm>
        </p:spPr>
        <p:txBody>
          <a:bodyPr>
            <a:normAutofit fontScale="90000"/>
          </a:bodyPr>
          <a:lstStyle/>
          <a:p>
            <a:r>
              <a:rPr lang="en-US" dirty="0"/>
              <a:t>Apache pig vs hive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9B7FFA5-14CB-4A4F-9BCC-CA3AA5D9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4E48745-7512-4EC2-9E20-9092D121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6BECB1B7-922A-47EB-B476-E14BE742FD99}"/>
              </a:ext>
            </a:extLst>
          </p:cNvPr>
          <p:cNvSpPr txBox="1">
            <a:spLocks/>
          </p:cNvSpPr>
          <p:nvPr/>
        </p:nvSpPr>
        <p:spPr>
          <a:xfrm>
            <a:off x="1069848" y="2048255"/>
            <a:ext cx="4751832" cy="8215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>
                <a:solidFill>
                  <a:schemeClr val="accent1"/>
                </a:solidFill>
              </a:rPr>
              <a:t>     Apache Pig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2C7E5157-5278-40DE-8EBF-A58BF268D647}"/>
              </a:ext>
            </a:extLst>
          </p:cNvPr>
          <p:cNvSpPr txBox="1">
            <a:spLocks/>
          </p:cNvSpPr>
          <p:nvPr/>
        </p:nvSpPr>
        <p:spPr>
          <a:xfrm>
            <a:off x="1069848" y="2743200"/>
            <a:ext cx="4754880" cy="3291840"/>
          </a:xfrm>
          <a:prstGeom prst="rect">
            <a:avLst/>
          </a:prstGeom>
        </p:spPr>
        <p:txBody>
          <a:bodyPr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Pig Latin was originally created by Yahoo.</a:t>
            </a:r>
          </a:p>
          <a:p>
            <a:r>
              <a:rPr lang="en-US" sz="2400" dirty="0"/>
              <a:t>Apache Pig can handle structured, unstructured, and semi structured data.</a:t>
            </a:r>
          </a:p>
          <a:p>
            <a:r>
              <a:rPr lang="en-US" sz="2400" dirty="0"/>
              <a:t>Apache Pig doesn’t support web interface.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B6CB5B4F-45F5-4C44-8F4D-3E450C6B8CA4}"/>
              </a:ext>
            </a:extLst>
          </p:cNvPr>
          <p:cNvSpPr txBox="1">
            <a:spLocks/>
          </p:cNvSpPr>
          <p:nvPr/>
        </p:nvSpPr>
        <p:spPr>
          <a:xfrm>
            <a:off x="6364224" y="2048256"/>
            <a:ext cx="4754880" cy="821552"/>
          </a:xfrm>
          <a:prstGeom prst="rect">
            <a:avLst/>
          </a:prstGeom>
        </p:spPr>
        <p:txBody>
          <a:bodyPr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>
                <a:solidFill>
                  <a:schemeClr val="accent1"/>
                </a:solidFill>
              </a:rPr>
              <a:t>      Hive</a:t>
            </a:r>
          </a:p>
        </p:txBody>
      </p:sp>
      <p:sp>
        <p:nvSpPr>
          <p:cNvPr id="17" name="Content Placeholder 5">
            <a:extLst>
              <a:ext uri="{FF2B5EF4-FFF2-40B4-BE49-F238E27FC236}">
                <a16:creationId xmlns:a16="http://schemas.microsoft.com/office/drawing/2014/main" id="{A139D469-1861-49B9-A3CF-2D8F08A4759F}"/>
              </a:ext>
            </a:extLst>
          </p:cNvPr>
          <p:cNvSpPr txBox="1">
            <a:spLocks/>
          </p:cNvSpPr>
          <p:nvPr/>
        </p:nvSpPr>
        <p:spPr>
          <a:xfrm>
            <a:off x="6364224" y="2743200"/>
            <a:ext cx="4754880" cy="3291840"/>
          </a:xfrm>
          <a:prstGeom prst="rect">
            <a:avLst/>
          </a:prstGeom>
        </p:spPr>
        <p:txBody>
          <a:bodyPr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/>
              <a:t>HiveQL  was originally created by Facebook.</a:t>
            </a:r>
          </a:p>
          <a:p>
            <a:r>
              <a:rPr lang="en-US" sz="2400"/>
              <a:t>Hive mostly use structured data.</a:t>
            </a:r>
          </a:p>
          <a:p>
            <a:r>
              <a:rPr lang="en-US" sz="2400"/>
              <a:t>Hive supports web interface.</a:t>
            </a:r>
            <a:endParaRPr lang="en-US" sz="2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49C975-0407-49A1-AF55-8BF9EC7EF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B17ED-9CD3-4BDD-B0A6-706A0A59F84C}" type="slidenum">
              <a:rPr lang="en-US" smtClean="0"/>
              <a:t>7</a:t>
            </a:fld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49008D3-01C7-44DD-B8D0-204844FA4ED1}"/>
              </a:ext>
            </a:extLst>
          </p:cNvPr>
          <p:cNvSpPr txBox="1"/>
          <p:nvPr/>
        </p:nvSpPr>
        <p:spPr>
          <a:xfrm flipH="1">
            <a:off x="8856315" y="6256048"/>
            <a:ext cx="1895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Sneha Ojha </a:t>
            </a:r>
          </a:p>
        </p:txBody>
      </p:sp>
    </p:spTree>
    <p:extLst>
      <p:ext uri="{BB962C8B-B14F-4D97-AF65-F5344CB8AC3E}">
        <p14:creationId xmlns:p14="http://schemas.microsoft.com/office/powerpoint/2010/main" val="42237783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464119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601952"/>
            <a:ext cx="10222992" cy="1385874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2038655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61B87D-7F2A-4AB0-934F-1C4B55A374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2038654"/>
            <a:ext cx="10058400" cy="55321"/>
          </a:xfrm>
        </p:spPr>
        <p:txBody>
          <a:bodyPr>
            <a:normAutofit fontScale="90000"/>
          </a:bodyPr>
          <a:lstStyle/>
          <a:p>
            <a:r>
              <a:rPr lang="en-US" dirty="0"/>
              <a:t>Features of Pig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917612-1C79-4369-ACA6-30F6E74257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320412"/>
            <a:ext cx="10058400" cy="38517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Few great features of Apache Pig are:</a:t>
            </a:r>
          </a:p>
          <a:p>
            <a:r>
              <a:rPr lang="en-US" sz="2400" b="1" dirty="0"/>
              <a:t>Set of operators: </a:t>
            </a:r>
            <a:r>
              <a:rPr lang="en-US" sz="2400" dirty="0"/>
              <a:t>join, sort, filer, etc.</a:t>
            </a:r>
          </a:p>
          <a:p>
            <a:r>
              <a:rPr lang="en-US" sz="2400" b="1" dirty="0"/>
              <a:t>Extensibility: </a:t>
            </a:r>
            <a:r>
              <a:rPr lang="en-US" sz="2400" dirty="0"/>
              <a:t>the existing operators allows users to develop their own functions to read, process, and write data.</a:t>
            </a:r>
          </a:p>
          <a:p>
            <a:r>
              <a:rPr lang="en-US" sz="2400" b="1" dirty="0"/>
              <a:t>User-defined functions: </a:t>
            </a:r>
            <a:r>
              <a:rPr lang="en-US" sz="2400" dirty="0"/>
              <a:t>it provides the facility to create user-defined functions in other programming language such as java and invoke.</a:t>
            </a:r>
          </a:p>
          <a:p>
            <a:r>
              <a:rPr lang="en-US" sz="2400" dirty="0"/>
              <a:t>It works with both </a:t>
            </a:r>
            <a:r>
              <a:rPr lang="en-US" sz="2400" b="1" dirty="0"/>
              <a:t>structured </a:t>
            </a:r>
            <a:r>
              <a:rPr lang="en-US" sz="2400" dirty="0"/>
              <a:t>as well as </a:t>
            </a:r>
            <a:r>
              <a:rPr lang="en-US" sz="2400" b="1" dirty="0"/>
              <a:t>unstructured</a:t>
            </a:r>
            <a:r>
              <a:rPr lang="en-US" sz="2400" dirty="0"/>
              <a:t> data.</a:t>
            </a:r>
          </a:p>
          <a:p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9B7FFA5-14CB-4A4F-9BCC-CA3AA5D9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4E48745-7512-4EC2-9E20-9092D121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71AF07-D286-4F62-AAD7-37F708882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B17ED-9CD3-4BDD-B0A6-706A0A59F84C}" type="slidenum">
              <a:rPr lang="en-US" smtClean="0"/>
              <a:t>8</a:t>
            </a:fld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3583238-4165-4E35-A2E0-32D2F10602AF}"/>
              </a:ext>
            </a:extLst>
          </p:cNvPr>
          <p:cNvSpPr txBox="1"/>
          <p:nvPr/>
        </p:nvSpPr>
        <p:spPr>
          <a:xfrm flipH="1">
            <a:off x="8856315" y="6256048"/>
            <a:ext cx="1895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Sneha Ojha </a:t>
            </a:r>
          </a:p>
        </p:txBody>
      </p:sp>
    </p:spTree>
    <p:extLst>
      <p:ext uri="{BB962C8B-B14F-4D97-AF65-F5344CB8AC3E}">
        <p14:creationId xmlns:p14="http://schemas.microsoft.com/office/powerpoint/2010/main" val="13685447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464119"/>
            <a:ext cx="10222992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601952"/>
            <a:ext cx="10222992" cy="1385874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2038655"/>
            <a:ext cx="10222992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61B87D-7F2A-4AB0-934F-1C4B55A374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2038654"/>
            <a:ext cx="10058400" cy="55321"/>
          </a:xfrm>
        </p:spPr>
        <p:txBody>
          <a:bodyPr>
            <a:normAutofit fontScale="90000"/>
          </a:bodyPr>
          <a:lstStyle/>
          <a:p>
            <a:r>
              <a:rPr lang="en-US" dirty="0"/>
              <a:t>Pig Architecture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9B7FFA5-14CB-4A4F-9BCC-CA3AA5D9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5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4E48745-7512-4EC2-9E20-9092D121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10B6C83B-501A-49D2-858B-0DDBE660C06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7547" y="1395584"/>
            <a:ext cx="2724530" cy="847843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45AB7999-6004-434C-8156-57A54A935C2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1782" y="2269528"/>
            <a:ext cx="3810532" cy="2448267"/>
          </a:xfrm>
          <a:prstGeom prst="rect">
            <a:avLst/>
          </a:prstGeom>
        </p:spPr>
      </p:pic>
      <p:pic>
        <p:nvPicPr>
          <p:cNvPr id="19" name="Picture 18" descr="A close up of a sign&#10;&#10;Description automatically generated">
            <a:extLst>
              <a:ext uri="{FF2B5EF4-FFF2-40B4-BE49-F238E27FC236}">
                <a16:creationId xmlns:a16="http://schemas.microsoft.com/office/drawing/2014/main" id="{E2CB4F18-881C-4187-AE80-6364D4EA8ED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1496" y="4717795"/>
            <a:ext cx="5087060" cy="781159"/>
          </a:xfrm>
          <a:prstGeom prst="rect">
            <a:avLst/>
          </a:prstGeom>
        </p:spPr>
      </p:pic>
      <p:pic>
        <p:nvPicPr>
          <p:cNvPr id="21" name="Picture 20" descr="A picture containing drawing&#10;&#10;Description automatically generated">
            <a:extLst>
              <a:ext uri="{FF2B5EF4-FFF2-40B4-BE49-F238E27FC236}">
                <a16:creationId xmlns:a16="http://schemas.microsoft.com/office/drawing/2014/main" id="{739C2DDF-874F-4D32-B29A-F27E93EBA04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8286" y="5324616"/>
            <a:ext cx="4315427" cy="1362265"/>
          </a:xfrm>
          <a:prstGeom prst="rect">
            <a:avLst/>
          </a:prstGeom>
        </p:spPr>
      </p:pic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884E6F48-C6C3-40DC-8C82-CA7828167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B17ED-9CD3-4BDD-B0A6-706A0A59F84C}" type="slidenum">
              <a:rPr lang="en-US" smtClean="0"/>
              <a:t>9</a:t>
            </a:fld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62FF0FF-F97F-45B7-9A57-2AE9570CCECF}"/>
              </a:ext>
            </a:extLst>
          </p:cNvPr>
          <p:cNvSpPr txBox="1"/>
          <p:nvPr/>
        </p:nvSpPr>
        <p:spPr>
          <a:xfrm>
            <a:off x="7653742" y="6237799"/>
            <a:ext cx="36120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Vijaya Raja Mayuri Akula</a:t>
            </a:r>
          </a:p>
        </p:txBody>
      </p:sp>
    </p:spTree>
    <p:extLst>
      <p:ext uri="{BB962C8B-B14F-4D97-AF65-F5344CB8AC3E}">
        <p14:creationId xmlns:p14="http://schemas.microsoft.com/office/powerpoint/2010/main" val="2364441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1090</TotalTime>
  <Words>568</Words>
  <Application>Microsoft Office PowerPoint</Application>
  <PresentationFormat>Widescreen</PresentationFormat>
  <Paragraphs>112</Paragraphs>
  <Slides>18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Arial</vt:lpstr>
      <vt:lpstr>Calibri</vt:lpstr>
      <vt:lpstr>Courier New</vt:lpstr>
      <vt:lpstr>Rockwell</vt:lpstr>
      <vt:lpstr>Rockwell Condensed</vt:lpstr>
      <vt:lpstr>Rockwell Extra Bold</vt:lpstr>
      <vt:lpstr>Wingdings</vt:lpstr>
      <vt:lpstr>Wood Type</vt:lpstr>
      <vt:lpstr>PRACTICE WITH PIG</vt:lpstr>
      <vt:lpstr>Team Slide</vt:lpstr>
      <vt:lpstr>Contents</vt:lpstr>
      <vt:lpstr>What is Apache Pig?  </vt:lpstr>
      <vt:lpstr> Importance of Apache Pig?   </vt:lpstr>
      <vt:lpstr>Apache pig vs map-reduce   </vt:lpstr>
      <vt:lpstr>Apache pig vs hive   </vt:lpstr>
      <vt:lpstr>Features of Pig   </vt:lpstr>
      <vt:lpstr>Pig Architecture   </vt:lpstr>
      <vt:lpstr>   Installation, executing, grunt shell.     </vt:lpstr>
      <vt:lpstr> Pig Latin Data Model    </vt:lpstr>
      <vt:lpstr>Pig operators </vt:lpstr>
      <vt:lpstr>Pig operators </vt:lpstr>
      <vt:lpstr>Pig operators </vt:lpstr>
      <vt:lpstr>PowerPoint Presentation</vt:lpstr>
      <vt:lpstr>REFERENCES 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PRACTICE WITH PIG</dc:title>
  <dc:creator>Akula,Vijaya Raja Mayuri</dc:creator>
  <cp:lastModifiedBy>Akula,Vijaya Raja Mayuri</cp:lastModifiedBy>
  <cp:revision>26</cp:revision>
  <dcterms:created xsi:type="dcterms:W3CDTF">2020-03-03T02:25:19Z</dcterms:created>
  <dcterms:modified xsi:type="dcterms:W3CDTF">2020-03-03T20:55:06Z</dcterms:modified>
</cp:coreProperties>
</file>